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7" r:id="rId2"/>
    <p:sldId id="332" r:id="rId3"/>
    <p:sldId id="326" r:id="rId4"/>
    <p:sldId id="325" r:id="rId5"/>
    <p:sldId id="328" r:id="rId6"/>
    <p:sldId id="329" r:id="rId7"/>
    <p:sldId id="330" r:id="rId8"/>
    <p:sldId id="331" r:id="rId9"/>
  </p:sldIdLst>
  <p:sldSz cx="9236075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67F"/>
    <a:srgbClr val="006699"/>
    <a:srgbClr val="2E193F"/>
    <a:srgbClr val="0E4FA2"/>
    <a:srgbClr val="008EB3"/>
    <a:srgbClr val="00829B"/>
    <a:srgbClr val="1165AB"/>
    <a:srgbClr val="056691"/>
    <a:srgbClr val="AFF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39" autoAdjust="0"/>
  </p:normalViewPr>
  <p:slideViewPr>
    <p:cSldViewPr>
      <p:cViewPr varScale="1">
        <p:scale>
          <a:sx n="70" d="100"/>
          <a:sy n="70" d="100"/>
        </p:scale>
        <p:origin x="-102" y="-276"/>
      </p:cViewPr>
      <p:guideLst>
        <p:guide orient="horz" pos="2160"/>
        <p:guide pos="29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7315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marL="238297" eaLnBrk="0" hangingPunct="0">
              <a:tabLst>
                <a:tab pos="6826699" algn="r"/>
              </a:tabLst>
              <a:defRPr sz="8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www.studergroup.com	©</a:t>
            </a:r>
            <a:r>
              <a:rPr lang="en-US" smtClean="0"/>
              <a:t>2012 </a:t>
            </a:r>
            <a:r>
              <a:rPr lang="en-US"/>
              <a:t>Studer Group</a:t>
            </a:r>
            <a:br>
              <a:rPr lang="en-US"/>
            </a:br>
            <a:endParaRPr lang="en-US"/>
          </a:p>
        </p:txBody>
      </p:sp>
      <p:pic>
        <p:nvPicPr>
          <p:cNvPr id="32771" name="Picture 7" descr="final stud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39713"/>
            <a:ext cx="1743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0647363" y="3840163"/>
            <a:ext cx="7493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021" tIns="153768" rIns="102514" bIns="51257">
            <a:spAutoFit/>
          </a:bodyPr>
          <a:lstStyle>
            <a:lvl1pPr defTabSz="1023938" eaLnBrk="0" hangingPunct="0"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23938" eaLnBrk="0" hangingPunct="0"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23938" eaLnBrk="0" hangingPunct="0"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23938" eaLnBrk="0" hangingPunct="0"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23938" eaLnBrk="0" hangingPunct="0"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1023938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1023938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1023938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1023938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defRPr/>
            </a:pPr>
            <a:fld id="{C28ADC7A-189C-4BF2-89ED-FFBEB30364A4}" type="slidenum">
              <a:rPr lang="en-US" sz="800">
                <a:latin typeface="Verdana" pitchFamily="34" charset="0"/>
              </a:rPr>
              <a:pPr algn="ctr" eaLnBrk="1" hangingPunct="1">
                <a:lnSpc>
                  <a:spcPct val="85000"/>
                </a:lnSpc>
                <a:spcBef>
                  <a:spcPct val="50000"/>
                </a:spcBef>
                <a:spcAft>
                  <a:spcPts val="100"/>
                </a:spcAft>
                <a:buClr>
                  <a:srgbClr val="000000"/>
                </a:buClr>
                <a:defRPr/>
              </a:pPr>
              <a:t>‹#›</a:t>
            </a:fld>
            <a:endParaRPr lang="en-US" sz="800">
              <a:latin typeface="Verdana" pitchFamily="34" charset="0"/>
            </a:endParaRPr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 flipV="1">
            <a:off x="0" y="9201150"/>
            <a:ext cx="7315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6661" tIns="48331" rIns="96661" bIns="48331" anchor="ctr"/>
          <a:lstStyle/>
          <a:p>
            <a:endParaRPr lang="en-US"/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3251200" y="9212263"/>
            <a:ext cx="7318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15" tIns="150312" rIns="100208" bIns="50103">
            <a:spAutoFit/>
          </a:bodyPr>
          <a:lstStyle>
            <a:lvl1pPr defTabSz="996950" eaLnBrk="0" hangingPunct="0"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96950" eaLnBrk="0" hangingPunct="0"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96950" eaLnBrk="0" hangingPunct="0"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96950" eaLnBrk="0" hangingPunct="0"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96950" eaLnBrk="0" hangingPunct="0"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96950" eaLnBrk="0" fontAlgn="base" hangingPunct="0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96950" eaLnBrk="0" fontAlgn="base" hangingPunct="0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96950" eaLnBrk="0" fontAlgn="base" hangingPunct="0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96950" eaLnBrk="0" fontAlgn="base" hangingPunct="0">
              <a:spcBef>
                <a:spcPct val="0"/>
              </a:spcBef>
              <a:spcAft>
                <a:spcPct val="0"/>
              </a:spcAft>
              <a:tabLst>
                <a:tab pos="5032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ts val="100"/>
              </a:spcAft>
              <a:buClr>
                <a:srgbClr val="000000"/>
              </a:buClr>
              <a:defRPr/>
            </a:pPr>
            <a:fld id="{4F9A78CD-D4C5-40C7-9C6A-142D22F59038}" type="slidenum">
              <a:rPr lang="en-US" sz="800"/>
              <a:pPr algn="ctr" eaLnBrk="1" hangingPunct="1">
                <a:lnSpc>
                  <a:spcPct val="85000"/>
                </a:lnSpc>
                <a:spcBef>
                  <a:spcPct val="50000"/>
                </a:spcBef>
                <a:spcAft>
                  <a:spcPts val="100"/>
                </a:spcAft>
                <a:buClr>
                  <a:srgbClr val="000000"/>
                </a:buClr>
                <a:defRPr/>
              </a:pPr>
              <a:t>‹#›</a:t>
            </a:fld>
            <a:endParaRPr lang="en-US" sz="800"/>
          </a:p>
        </p:txBody>
      </p:sp>
      <p:pic>
        <p:nvPicPr>
          <p:cNvPr id="32775" name="Picture 4" descr="C:\Documents and Settings\sara.harris\Desktop\2010_Baldrige_Award_Recipien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713"/>
            <a:ext cx="81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217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720725"/>
            <a:ext cx="48482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61438"/>
            <a:ext cx="7315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marL="238297" eaLnBrk="0" hangingPunct="0">
              <a:tabLst>
                <a:tab pos="6826699" algn="r"/>
              </a:tabLst>
              <a:defRPr sz="8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www.studergroup.com	© 2012 Studer Group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44800" y="8961438"/>
            <a:ext cx="1625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54ED0745-1969-40D8-A0B6-AAC4B7782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414" name="Picture 7" descr="final stud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239713"/>
            <a:ext cx="1743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C:\Documents and Settings\sara.harris\Desktop\2010_Baldrige_Award_Recipien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2713"/>
            <a:ext cx="81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750901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Flown 150 flights this year</a:t>
            </a:r>
          </a:p>
          <a:p>
            <a:r>
              <a:rPr lang="en-US" dirty="0" smtClean="0"/>
              <a:t>Countless hours of meetings, conferences, site visits.</a:t>
            </a:r>
          </a:p>
          <a:p>
            <a:r>
              <a:rPr lang="en-US" dirty="0" smtClean="0"/>
              <a:t>SG has 16 learning years every year (50 coaches x 120 days = 6,000 days/year=16y)</a:t>
            </a:r>
          </a:p>
          <a:p>
            <a:r>
              <a:rPr lang="en-US" dirty="0" smtClean="0"/>
              <a:t>Coolest thing I learned this year requires</a:t>
            </a:r>
            <a:r>
              <a:rPr lang="en-US" baseline="0" dirty="0" smtClean="0"/>
              <a:t> a marker. (get as prop)</a:t>
            </a:r>
          </a:p>
          <a:p>
            <a:r>
              <a:rPr lang="en-US" baseline="0" dirty="0" smtClean="0"/>
              <a:t>The 400 who attend our HCAHPS Summit already know (and many are already doing) this practice.</a:t>
            </a:r>
          </a:p>
          <a:p>
            <a:r>
              <a:rPr lang="en-US" baseline="0" dirty="0" smtClean="0"/>
              <a:t>Don’t wait for the evidence.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www.studergroup.com	© 2011 Studer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3CA43-9BF3-4C47-8C06-8B4624B308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37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www.studergroup.com	© 2011 Studer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3CA43-9BF3-4C47-8C06-8B4624B308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963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www.studergroup.com	© 2011 Studer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A3CA43-9BF3-4C47-8C06-8B4624B308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30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36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sara.harris\Desktop\2010_Baldrige_Award_Recipien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835650"/>
            <a:ext cx="1219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sara.harris\Desktop\SG_logo_4c-COPYR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6081713"/>
            <a:ext cx="25828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629400"/>
            <a:ext cx="9236075" cy="228600"/>
          </a:xfrm>
          <a:prstGeom prst="rect">
            <a:avLst/>
          </a:prstGeom>
          <a:solidFill>
            <a:srgbClr val="0E4FA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0" y="6781800"/>
            <a:ext cx="9236075" cy="0"/>
          </a:xfrm>
          <a:prstGeom prst="line">
            <a:avLst/>
          </a:prstGeom>
          <a:noFill/>
          <a:ln w="28575" algn="ctr">
            <a:solidFill>
              <a:srgbClr val="008EB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22" name="Rectangle 50"/>
          <p:cNvSpPr>
            <a:spLocks noGrp="1" noChangeArrowheads="1"/>
          </p:cNvSpPr>
          <p:nvPr>
            <p:ph type="ctrTitle" sz="quarter"/>
          </p:nvPr>
        </p:nvSpPr>
        <p:spPr>
          <a:xfrm>
            <a:off x="350837" y="952500"/>
            <a:ext cx="4572000" cy="2057400"/>
          </a:xfrm>
        </p:spPr>
        <p:txBody>
          <a:bodyPr bIns="45720"/>
          <a:lstStyle>
            <a:lvl1pPr algn="r">
              <a:defRPr sz="36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26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3475037" y="3352800"/>
            <a:ext cx="3962400" cy="1143000"/>
          </a:xfrm>
        </p:spPr>
        <p:txBody>
          <a:bodyPr/>
          <a:lstStyle>
            <a:lvl1pPr marL="0" indent="0">
              <a:buFontTx/>
              <a:buNone/>
              <a:defRPr sz="2500"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7F48E-7640-4205-B960-15306F8B4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06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6" y="381000"/>
            <a:ext cx="8883651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600200"/>
            <a:ext cx="88392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  <a:lvl2pPr marL="744538" indent="-288925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9460-9C72-4FB2-9880-9347BC7C8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157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752600"/>
            <a:ext cx="42291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 sz="2800"/>
            </a:lvl1pPr>
            <a:lvl2pPr marL="744538" indent="-288925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752600"/>
            <a:ext cx="42291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 sz="2800"/>
            </a:lvl1pPr>
            <a:lvl2pPr marL="744538" indent="-288925"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E676-7FB0-414E-AF60-59FEAA592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52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D6C6-52EA-4625-A660-CEB9EAA4F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1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" y="3810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98437" y="1524000"/>
            <a:ext cx="89154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3C5B-21DE-4EEA-B245-2A07B7945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92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3810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437" y="1600200"/>
            <a:ext cx="88392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0C4C9-DFB3-42F4-BD98-FA56BC9E3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37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228600"/>
            <a:ext cx="8928100" cy="914400"/>
          </a:xfrm>
        </p:spPr>
        <p:txBody>
          <a:bodyPr/>
          <a:lstStyle>
            <a:lvl1pPr>
              <a:defRPr>
                <a:solidFill>
                  <a:srgbClr val="00467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0838" y="1752600"/>
            <a:ext cx="8610600" cy="4495800"/>
          </a:xfrm>
        </p:spPr>
        <p:txBody>
          <a:bodyPr/>
          <a:lstStyle>
            <a:lvl1pPr marL="341313" indent="-341313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190D-DA52-4ED0-ABA3-0A383A8A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6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F226-FA2C-4F5A-A214-32DC0350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92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752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381000"/>
            <a:ext cx="8928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55950" y="6356350"/>
            <a:ext cx="292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19875" y="6356350"/>
            <a:ext cx="2154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77CC3E0-BD04-45E1-863B-F8505CF2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589713"/>
            <a:ext cx="133350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Arial" charset="0"/>
          <a:ea typeface="ＭＳ Ｐゴシック" pitchFamily="80" charset="-128"/>
          <a:cs typeface="ＭＳ Ｐゴシック"/>
        </a:defRPr>
      </a:lvl2pPr>
      <a:lvl3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Arial" charset="0"/>
          <a:ea typeface="ＭＳ Ｐゴシック" pitchFamily="80" charset="-128"/>
          <a:cs typeface="ＭＳ Ｐゴシック"/>
        </a:defRPr>
      </a:lvl3pPr>
      <a:lvl4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Arial" charset="0"/>
          <a:ea typeface="ＭＳ Ｐゴシック" pitchFamily="80" charset="-128"/>
          <a:cs typeface="ＭＳ Ｐゴシック"/>
        </a:defRPr>
      </a:lvl4pPr>
      <a:lvl5pPr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rgbClr val="00467F"/>
          </a:solidFill>
          <a:latin typeface="Arial" charset="0"/>
          <a:ea typeface="ＭＳ Ｐゴシック" pitchFamily="80" charset="-128"/>
          <a:cs typeface="ＭＳ Ｐゴシック"/>
        </a:defRPr>
      </a:lvl5pPr>
      <a:lvl6pPr marL="4572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9144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3716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828800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1313" indent="-34131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Blip>
          <a:blip r:embed="rId12"/>
        </a:buBlip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4538" indent="-288925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90000"/>
        <a:buBlip>
          <a:blip r:embed="rId12"/>
        </a:buBlip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7013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22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9431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4003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8575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3147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771900" indent="-22860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50837" y="1371600"/>
            <a:ext cx="5562599" cy="2057400"/>
          </a:xfrm>
        </p:spPr>
        <p:txBody>
          <a:bodyPr/>
          <a:lstStyle/>
          <a:p>
            <a:pPr algn="l"/>
            <a:r>
              <a:rPr lang="en-US" sz="5400" dirty="0" smtClean="0"/>
              <a:t>M in the Box</a:t>
            </a:r>
            <a:endParaRPr lang="en-US" sz="5400" dirty="0"/>
          </a:p>
        </p:txBody>
      </p:sp>
      <p:sp>
        <p:nvSpPr>
          <p:cNvPr id="5" name="Cube 4"/>
          <p:cNvSpPr/>
          <p:nvPr/>
        </p:nvSpPr>
        <p:spPr>
          <a:xfrm>
            <a:off x="5913437" y="3429000"/>
            <a:ext cx="1933575" cy="16478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Times New Roman"/>
                <a:ea typeface="Times New Roman"/>
              </a:rPr>
              <a:t>M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Tactic, Profound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Safety: Engage patient in monitoring for side effects/reactions; Opportunity for “teach-back”</a:t>
            </a:r>
          </a:p>
          <a:p>
            <a:pPr lvl="0"/>
            <a:r>
              <a:rPr lang="en-US" dirty="0" smtClean="0"/>
              <a:t>Patient engagement: verbal and visual, two-way communication with patient about all new medications and any possible side effects</a:t>
            </a:r>
          </a:p>
          <a:p>
            <a:pPr lvl="0"/>
            <a:r>
              <a:rPr lang="en-US" dirty="0" smtClean="0"/>
              <a:t>HCAHPS: Hardwire </a:t>
            </a:r>
            <a:r>
              <a:rPr lang="en-US" dirty="0"/>
              <a:t>explanation of medication and side </a:t>
            </a:r>
            <a:r>
              <a:rPr lang="en-US" dirty="0" smtClean="0"/>
              <a:t>effects</a:t>
            </a:r>
            <a:endParaRPr lang="en-US" dirty="0"/>
          </a:p>
          <a:p>
            <a:pPr lvl="0"/>
            <a:r>
              <a:rPr lang="en-US" dirty="0" smtClean="0"/>
              <a:t>Decreases </a:t>
            </a:r>
            <a:r>
              <a:rPr lang="en-US" dirty="0"/>
              <a:t>patient’s </a:t>
            </a:r>
            <a:r>
              <a:rPr lang="en-US" dirty="0" smtClean="0"/>
              <a:t>anxiety</a:t>
            </a:r>
          </a:p>
          <a:p>
            <a:pPr lvl="0"/>
            <a:r>
              <a:rPr lang="en-US" dirty="0" smtClean="0"/>
              <a:t>Caregiver efficiency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74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337" y="9906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It’s not what we do for patients.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936869" y="5097959"/>
            <a:ext cx="73623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It’s what we do </a:t>
            </a:r>
            <a:r>
              <a:rPr lang="en-US" sz="4400" i="1" dirty="0" smtClean="0"/>
              <a:t>with</a:t>
            </a:r>
            <a:r>
              <a:rPr lang="en-US" sz="4400" dirty="0" smtClean="0"/>
              <a:t> patients.</a:t>
            </a:r>
            <a:endParaRPr lang="en-US" sz="4400" dirty="0"/>
          </a:p>
        </p:txBody>
      </p:sp>
      <p:pic>
        <p:nvPicPr>
          <p:cNvPr id="6" name="Picture 4" descr="http://www.med.umich.edu/insideview/Volume3/Issue4/images/DSC_7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33" y="2209800"/>
            <a:ext cx="3561104" cy="2362200"/>
          </a:xfrm>
          <a:prstGeom prst="rect">
            <a:avLst/>
          </a:prstGeom>
          <a:noFill/>
          <a:effectLst>
            <a:outerShdw blurRad="6096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07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838200"/>
            <a:ext cx="8610599" cy="5181600"/>
          </a:xfrm>
        </p:spPr>
        <p:txBody>
          <a:bodyPr/>
          <a:lstStyle/>
          <a:p>
            <a:r>
              <a:rPr lang="en-US" dirty="0"/>
              <a:t>This era is ending, being replaced with consumerism and the movement toward shared decision </a:t>
            </a:r>
            <a:r>
              <a:rPr lang="en-US" dirty="0" smtClean="0"/>
              <a:t>making.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	–Teutsch</a:t>
            </a:r>
            <a:r>
              <a:rPr lang="en-US" sz="1600" dirty="0"/>
              <a:t>, C. Patient–doctor communication. The Medical </a:t>
            </a:r>
            <a:r>
              <a:rPr lang="en-US" sz="1600" dirty="0" smtClean="0"/>
              <a:t>Clinics of </a:t>
            </a:r>
            <a:r>
              <a:rPr lang="en-US" sz="1600" dirty="0"/>
              <a:t>North America </a:t>
            </a:r>
            <a:r>
              <a:rPr lang="en-US" sz="1600" dirty="0" smtClean="0"/>
              <a:t>	2003;87:11-15-45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Previous research has demonstrated a strong relationship between patient-centered patterns of communication and higher levels of satisfaction and </a:t>
            </a:r>
            <a:r>
              <a:rPr lang="en-US" dirty="0" smtClean="0"/>
              <a:t>trust.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	–Jackson </a:t>
            </a:r>
            <a:r>
              <a:rPr lang="en-US" sz="1600" dirty="0"/>
              <a:t>JL. Communication about symptoms in primary </a:t>
            </a:r>
            <a:r>
              <a:rPr lang="en-US" sz="1600" dirty="0" smtClean="0"/>
              <a:t>care: 		impact </a:t>
            </a:r>
            <a:r>
              <a:rPr lang="en-US" sz="1600" dirty="0"/>
              <a:t>on patient outcomes. The Journal of Alternative </a:t>
            </a:r>
            <a:r>
              <a:rPr lang="en-US" sz="1600" dirty="0" smtClean="0"/>
              <a:t>and  Complementary 	Medicine </a:t>
            </a:r>
            <a:r>
              <a:rPr lang="en-US" sz="1600" dirty="0"/>
              <a:t>2005;11(Supplement 1):S-51–S-56.</a:t>
            </a:r>
          </a:p>
        </p:txBody>
      </p:sp>
    </p:spTree>
    <p:extLst>
      <p:ext uri="{BB962C8B-B14F-4D97-AF65-F5344CB8AC3E}">
        <p14:creationId xmlns="" xmlns:p14="http://schemas.microsoft.com/office/powerpoint/2010/main" val="41101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in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8" y="1219200"/>
            <a:ext cx="8610600" cy="5029200"/>
          </a:xfrm>
        </p:spPr>
        <p:txBody>
          <a:bodyPr/>
          <a:lstStyle/>
          <a:p>
            <a:r>
              <a:rPr lang="en-US" sz="3200" dirty="0" smtClean="0"/>
              <a:t>Enhancement to Bedside Shift Report</a:t>
            </a:r>
          </a:p>
          <a:p>
            <a:r>
              <a:rPr lang="en-US" sz="3200" dirty="0" smtClean="0"/>
              <a:t>Engage patient, improve safety &amp; HCAHPS</a:t>
            </a:r>
          </a:p>
          <a:p>
            <a:pPr lvl="1"/>
            <a:r>
              <a:rPr lang="en-US" sz="2800" dirty="0"/>
              <a:t>explanations of </a:t>
            </a:r>
            <a:r>
              <a:rPr lang="en-US" sz="2800" dirty="0" smtClean="0"/>
              <a:t>medications</a:t>
            </a:r>
          </a:p>
          <a:p>
            <a:pPr lvl="1"/>
            <a:r>
              <a:rPr lang="en-US" sz="2800" dirty="0" smtClean="0"/>
              <a:t>understanding of side effects</a:t>
            </a:r>
            <a:endParaRPr lang="en-US" sz="2800" dirty="0"/>
          </a:p>
          <a:p>
            <a:r>
              <a:rPr lang="en-US" sz="3200" dirty="0" smtClean="0"/>
              <a:t>Technical Requirements: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sz="2800" dirty="0" smtClean="0"/>
              <a:t>Board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sz="2800" dirty="0" smtClean="0"/>
              <a:t>Marker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sz="2800" dirty="0" smtClean="0"/>
              <a:t>Ability to draw a square and write letter “M”</a:t>
            </a:r>
          </a:p>
          <a:p>
            <a:pPr marL="917575" lvl="1" indent="-514350">
              <a:buFont typeface="+mj-lt"/>
              <a:buAutoNum type="arabicPeriod"/>
            </a:pPr>
            <a:r>
              <a:rPr lang="en-US" sz="2800" dirty="0" smtClean="0"/>
              <a:t>30 seconds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798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295400"/>
            <a:ext cx="6477000" cy="44196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a new </a:t>
            </a:r>
            <a:r>
              <a:rPr lang="en-US" dirty="0" smtClean="0"/>
              <a:t>med </a:t>
            </a:r>
            <a:r>
              <a:rPr lang="en-US" dirty="0"/>
              <a:t>ordered </a:t>
            </a:r>
            <a:r>
              <a:rPr lang="en-US" dirty="0" smtClean="0"/>
              <a:t>during the shift, the </a:t>
            </a:r>
            <a:r>
              <a:rPr lang="en-US" dirty="0"/>
              <a:t>nurse will explain the medication and possible side effects to the </a:t>
            </a:r>
            <a:r>
              <a:rPr lang="en-US" dirty="0" smtClean="0"/>
              <a:t>patient.</a:t>
            </a:r>
          </a:p>
          <a:p>
            <a:r>
              <a:rPr lang="en-US" dirty="0" smtClean="0"/>
              <a:t>Then</a:t>
            </a:r>
            <a:r>
              <a:rPr lang="en-US" dirty="0"/>
              <a:t>, </a:t>
            </a:r>
            <a:r>
              <a:rPr lang="en-US" dirty="0" smtClean="0"/>
              <a:t>puts </a:t>
            </a:r>
            <a:r>
              <a:rPr lang="en-US" dirty="0"/>
              <a:t>the letter “</a:t>
            </a:r>
            <a:r>
              <a:rPr lang="en-US" b="1" dirty="0"/>
              <a:t>M</a:t>
            </a:r>
            <a:r>
              <a:rPr lang="en-US" dirty="0"/>
              <a:t>” in </a:t>
            </a:r>
            <a:r>
              <a:rPr lang="en-US" dirty="0" smtClean="0"/>
              <a:t>the </a:t>
            </a:r>
            <a:r>
              <a:rPr lang="en-US" dirty="0"/>
              <a:t>box drawn on the </a:t>
            </a:r>
            <a:r>
              <a:rPr lang="en-US" dirty="0" smtClean="0"/>
              <a:t>board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 name of medication next to </a:t>
            </a:r>
            <a:r>
              <a:rPr lang="en-US" dirty="0" smtClean="0"/>
              <a:t>“</a:t>
            </a:r>
            <a:r>
              <a:rPr lang="en-US" b="1" dirty="0" smtClean="0"/>
              <a:t>M</a:t>
            </a:r>
            <a:r>
              <a:rPr lang="en-US" dirty="0" smtClean="0"/>
              <a:t>”</a:t>
            </a:r>
            <a:endParaRPr lang="en-US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3314" name="Picture 2" descr="C:\Users\cathy.grubbs\AppData\Local\Microsoft\Windows\Temporary Internet Files\Content.IE5\LMQD4LOI\MP9004439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48" y="457201"/>
            <a:ext cx="1690287" cy="2514600"/>
          </a:xfrm>
          <a:prstGeom prst="rect">
            <a:avLst/>
          </a:prstGeom>
          <a:noFill/>
          <a:effectLst>
            <a:outerShdw blurRad="6096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60437" y="4572001"/>
            <a:ext cx="6553200" cy="1600438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“</a:t>
            </a:r>
            <a:r>
              <a:rPr lang="en-US" sz="2000" i="1" dirty="0"/>
              <a:t>Mrs. Smith, I’m writing the </a:t>
            </a:r>
            <a:r>
              <a:rPr lang="en-US" sz="2000" b="1" i="1" dirty="0"/>
              <a:t>M</a:t>
            </a:r>
            <a:r>
              <a:rPr lang="en-US" sz="2000" i="1" dirty="0"/>
              <a:t> in the box to remind both of us that you had a new medication and I have communicated to you the reason for the medication and any possible side </a:t>
            </a:r>
            <a:r>
              <a:rPr lang="en-US" sz="2000" i="1" dirty="0" smtClean="0"/>
              <a:t>effects.”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7534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</a:t>
            </a:r>
            <a:r>
              <a:rPr lang="en-US" dirty="0"/>
              <a:t>2: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600200"/>
            <a:ext cx="5638800" cy="4495800"/>
          </a:xfrm>
        </p:spPr>
        <p:txBody>
          <a:bodyPr/>
          <a:lstStyle/>
          <a:p>
            <a:r>
              <a:rPr lang="en-US" dirty="0" smtClean="0"/>
              <a:t>Later</a:t>
            </a:r>
            <a:r>
              <a:rPr lang="en-US" dirty="0"/>
              <a:t>, during bedside shift report, </a:t>
            </a:r>
            <a:r>
              <a:rPr lang="en-US" dirty="0" smtClean="0"/>
              <a:t>the off- </a:t>
            </a:r>
            <a:r>
              <a:rPr lang="en-US" dirty="0"/>
              <a:t>going nurse points </a:t>
            </a:r>
            <a:r>
              <a:rPr lang="en-US" dirty="0" smtClean="0"/>
              <a:t>out </a:t>
            </a:r>
            <a:r>
              <a:rPr lang="en-US" dirty="0"/>
              <a:t>the “</a:t>
            </a:r>
            <a:r>
              <a:rPr lang="en-US" b="1" dirty="0"/>
              <a:t>M in the Box</a:t>
            </a:r>
            <a:r>
              <a:rPr lang="en-US" dirty="0" smtClean="0"/>
              <a:t>”</a:t>
            </a:r>
          </a:p>
        </p:txBody>
      </p:sp>
      <p:pic>
        <p:nvPicPr>
          <p:cNvPr id="5" name="Picture 2" descr="http://www.sjahs.org/images/TCA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7" y="103545"/>
            <a:ext cx="2103501" cy="3163159"/>
          </a:xfrm>
          <a:prstGeom prst="rect">
            <a:avLst/>
          </a:prstGeom>
          <a:noFill/>
          <a:effectLst>
            <a:outerShdw blurRad="4826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2495" y="3514487"/>
            <a:ext cx="8686800" cy="2962513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dirty="0"/>
              <a:t>“Dr. Jones ordered Mrs. Smith a new medication”. </a:t>
            </a:r>
          </a:p>
          <a:p>
            <a:pPr marL="0" indent="0">
              <a:buNone/>
            </a:pPr>
            <a:r>
              <a:rPr lang="en-US" sz="2800" i="1" dirty="0"/>
              <a:t>“Mrs. Smith, do you remember the name of the new medication? </a:t>
            </a:r>
          </a:p>
          <a:p>
            <a:pPr marL="0" indent="0">
              <a:buNone/>
            </a:pPr>
            <a:r>
              <a:rPr lang="en-US" sz="2800" i="1" dirty="0"/>
              <a:t>Can you tell me why Dr. Jones ordered it for you?</a:t>
            </a:r>
          </a:p>
          <a:p>
            <a:pPr marL="0" indent="0">
              <a:buNone/>
            </a:pPr>
            <a:r>
              <a:rPr lang="en-US" sz="2800" i="1" dirty="0"/>
              <a:t>Can you also tell me one of the side effects of the medication?”</a:t>
            </a:r>
          </a:p>
        </p:txBody>
      </p:sp>
    </p:spTree>
    <p:extLst>
      <p:ext uri="{BB962C8B-B14F-4D97-AF65-F5344CB8AC3E}">
        <p14:creationId xmlns="" xmlns:p14="http://schemas.microsoft.com/office/powerpoint/2010/main" val="288289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</a:t>
            </a:r>
            <a:r>
              <a:rPr lang="en-US" dirty="0"/>
              <a:t>3: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7" y="1524000"/>
            <a:ext cx="8631237" cy="495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off-going nurse </a:t>
            </a:r>
            <a:r>
              <a:rPr lang="en-US" dirty="0" smtClean="0"/>
              <a:t>checks back with </a:t>
            </a:r>
            <a:r>
              <a:rPr lang="en-US" dirty="0"/>
              <a:t>the on-coming </a:t>
            </a:r>
            <a:r>
              <a:rPr lang="en-US" dirty="0" smtClean="0"/>
              <a:t>nurse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process continues each shift until the patient is released. If no new medication is ordered the box should be empty</a:t>
            </a:r>
            <a:r>
              <a:rPr lang="en-US" dirty="0" smtClean="0"/>
              <a:t>.					</a:t>
            </a:r>
            <a:endParaRPr lang="en-US" dirty="0"/>
          </a:p>
        </p:txBody>
      </p:sp>
      <p:pic>
        <p:nvPicPr>
          <p:cNvPr id="8" name="il_fi" descr="http://cdn5.fotosearch.com/bthumb/CRT/CRT555/15622-73d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152400"/>
            <a:ext cx="2916237" cy="1219200"/>
          </a:xfrm>
          <a:prstGeom prst="rect">
            <a:avLst/>
          </a:prstGeom>
          <a:noFill/>
          <a:ln>
            <a:noFill/>
          </a:ln>
          <a:effectLst>
            <a:outerShdw blurRad="431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74637" y="2572315"/>
            <a:ext cx="8763000" cy="2485787"/>
          </a:xfrm>
          <a:prstGeom prst="round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“</a:t>
            </a:r>
            <a:r>
              <a:rPr lang="en-US" sz="2800" i="1" dirty="0"/>
              <a:t>As you heard, Mrs. Smith is aware of her new medication and </a:t>
            </a:r>
            <a:r>
              <a:rPr lang="en-US" sz="2800" i="1" dirty="0" smtClean="0"/>
              <a:t>possible </a:t>
            </a:r>
            <a:r>
              <a:rPr lang="en-US" sz="2800" i="1" dirty="0"/>
              <a:t>side effects.” </a:t>
            </a:r>
          </a:p>
          <a:p>
            <a:pPr marL="0" indent="0">
              <a:buNone/>
            </a:pPr>
            <a:r>
              <a:rPr lang="en-US" sz="2800" i="1" dirty="0"/>
              <a:t>“I will erase the “</a:t>
            </a:r>
            <a:r>
              <a:rPr lang="en-US" sz="2800" b="1" i="1" dirty="0"/>
              <a:t>M in the box”</a:t>
            </a:r>
            <a:r>
              <a:rPr lang="en-US" sz="2800" i="1" dirty="0"/>
              <a:t>, so that you can fill it in if another new medication is ordered for </a:t>
            </a:r>
            <a:r>
              <a:rPr lang="en-US" sz="2800" i="1" dirty="0" smtClean="0"/>
              <a:t>Mrs. Smith </a:t>
            </a:r>
            <a:r>
              <a:rPr lang="en-US" sz="2800" i="1" dirty="0"/>
              <a:t>during your shift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7913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SG_Nur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SG_Nur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_Nur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_Nur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51189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51189"/>
      </a:dk2>
      <a:lt2>
        <a:srgbClr val="808080"/>
      </a:lt2>
      <a:accent1>
        <a:srgbClr val="151189"/>
      </a:accent1>
      <a:accent2>
        <a:srgbClr val="FFA520"/>
      </a:accent2>
      <a:accent3>
        <a:srgbClr val="FFFFFF"/>
      </a:accent3>
      <a:accent4>
        <a:srgbClr val="000000"/>
      </a:accent4>
      <a:accent5>
        <a:srgbClr val="AAAAC4"/>
      </a:accent5>
      <a:accent6>
        <a:srgbClr val="E7951C"/>
      </a:accent6>
      <a:hlink>
        <a:srgbClr val="0082A9"/>
      </a:hlink>
      <a:folHlink>
        <a:srgbClr val="69AE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513</TotalTime>
  <Words>458</Words>
  <Application>Microsoft Office PowerPoint</Application>
  <PresentationFormat>Custom</PresentationFormat>
  <Paragraphs>58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M in the Box</vt:lpstr>
      <vt:lpstr>Simple Tactic, Profound Results</vt:lpstr>
      <vt:lpstr>Slide 3</vt:lpstr>
      <vt:lpstr>Slide 4</vt:lpstr>
      <vt:lpstr>M in the Box</vt:lpstr>
      <vt:lpstr>Step 1:</vt:lpstr>
      <vt:lpstr> Step 2: </vt:lpstr>
      <vt:lpstr> Step 3: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Ozburn, Kelly</dc:creator>
  <cp:lastModifiedBy>Information Services</cp:lastModifiedBy>
  <cp:revision>22</cp:revision>
  <cp:lastPrinted>2012-02-27T21:18:59Z</cp:lastPrinted>
  <dcterms:created xsi:type="dcterms:W3CDTF">2012-10-05T15:43:25Z</dcterms:created>
  <dcterms:modified xsi:type="dcterms:W3CDTF">2013-10-11T21:51:28Z</dcterms:modified>
</cp:coreProperties>
</file>